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90" r:id="rId3"/>
    <p:sldId id="289" r:id="rId4"/>
    <p:sldId id="257" r:id="rId5"/>
    <p:sldId id="258" r:id="rId6"/>
    <p:sldId id="275" r:id="rId7"/>
    <p:sldId id="259" r:id="rId8"/>
    <p:sldId id="260" r:id="rId9"/>
    <p:sldId id="261" r:id="rId10"/>
    <p:sldId id="263" r:id="rId11"/>
    <p:sldId id="262" r:id="rId12"/>
    <p:sldId id="264" r:id="rId13"/>
    <p:sldId id="265" r:id="rId14"/>
    <p:sldId id="267" r:id="rId15"/>
    <p:sldId id="266" r:id="rId16"/>
    <p:sldId id="271" r:id="rId17"/>
    <p:sldId id="274" r:id="rId18"/>
    <p:sldId id="276" r:id="rId19"/>
    <p:sldId id="277" r:id="rId20"/>
    <p:sldId id="268" r:id="rId21"/>
    <p:sldId id="291" r:id="rId22"/>
    <p:sldId id="269" r:id="rId23"/>
    <p:sldId id="270" r:id="rId24"/>
    <p:sldId id="278" r:id="rId25"/>
    <p:sldId id="279" r:id="rId26"/>
    <p:sldId id="280" r:id="rId27"/>
    <p:sldId id="284" r:id="rId28"/>
    <p:sldId id="285" r:id="rId29"/>
    <p:sldId id="286" r:id="rId30"/>
    <p:sldId id="287" r:id="rId31"/>
    <p:sldId id="288" r:id="rId32"/>
    <p:sldId id="292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804" autoAdjust="0"/>
    <p:restoredTop sz="79059" autoAdjust="0"/>
  </p:normalViewPr>
  <p:slideViewPr>
    <p:cSldViewPr>
      <p:cViewPr varScale="1">
        <p:scale>
          <a:sx n="89" d="100"/>
          <a:sy n="89" d="100"/>
        </p:scale>
        <p:origin x="-162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03673-F45F-4EEA-98CD-0FB08F073971}" type="datetimeFigureOut">
              <a:rPr lang="en-US" smtClean="0"/>
              <a:pPr/>
              <a:t>7/23/2008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7CD212-047B-4A04-B9AB-A2D7C3FFE52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</a:t>
            </a:r>
          </a:p>
          <a:p>
            <a:endParaRPr lang="en-US" dirty="0" smtClean="0"/>
          </a:p>
          <a:p>
            <a:r>
              <a:rPr lang="en-US" dirty="0" smtClean="0"/>
              <a:t>Who am I?</a:t>
            </a:r>
          </a:p>
          <a:p>
            <a:r>
              <a:rPr lang="en-US" dirty="0" smtClean="0"/>
              <a:t>Why am I here?</a:t>
            </a:r>
          </a:p>
          <a:p>
            <a:r>
              <a:rPr lang="en-US" dirty="0" smtClean="0"/>
              <a:t>How long have I been doing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Program by Coincidence</a:t>
            </a:r>
          </a:p>
          <a:p>
            <a:endParaRPr lang="en-US" dirty="0" smtClean="0"/>
          </a:p>
          <a:p>
            <a:r>
              <a:rPr lang="en-US" dirty="0" smtClean="0"/>
              <a:t>Test, test, test</a:t>
            </a:r>
          </a:p>
          <a:p>
            <a:r>
              <a:rPr lang="en-US" dirty="0" smtClean="0"/>
              <a:t>Prove your design</a:t>
            </a:r>
          </a:p>
          <a:p>
            <a:r>
              <a:rPr lang="en-US" dirty="0" smtClean="0"/>
              <a:t>Example:</a:t>
            </a:r>
            <a:r>
              <a:rPr lang="en-US" baseline="0" dirty="0" smtClean="0"/>
              <a:t> FU professor bringing down 800 service at </a:t>
            </a:r>
            <a:r>
              <a:rPr lang="en-US" baseline="0" dirty="0" err="1" smtClean="0"/>
              <a:t>at&amp;t</a:t>
            </a:r>
            <a:endParaRPr lang="en-US" baseline="0" dirty="0" smtClean="0"/>
          </a:p>
          <a:p>
            <a:r>
              <a:rPr lang="en-US" baseline="0" dirty="0" smtClean="0"/>
              <a:t>Example: Trial and error…first two trials work, but when error shows up you don’t know why because you never understood how it worked in the first place.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be a plumber</a:t>
            </a:r>
          </a:p>
          <a:p>
            <a:endParaRPr lang="en-US" dirty="0" smtClean="0"/>
          </a:p>
          <a:p>
            <a:r>
              <a:rPr lang="en-US" dirty="0" smtClean="0"/>
              <a:t>Use</a:t>
            </a:r>
            <a:r>
              <a:rPr lang="en-US" baseline="0" dirty="0" smtClean="0"/>
              <a:t> frameworks – </a:t>
            </a:r>
            <a:r>
              <a:rPr lang="en-US" baseline="0" dirty="0" err="1" smtClean="0"/>
              <a:t>nHibernate</a:t>
            </a:r>
            <a:r>
              <a:rPr lang="en-US" baseline="0" dirty="0" smtClean="0"/>
              <a:t>, LINQ to SQL, </a:t>
            </a:r>
            <a:r>
              <a:rPr lang="en-US" baseline="0" dirty="0" err="1" smtClean="0"/>
              <a:t>Ninject</a:t>
            </a:r>
            <a:r>
              <a:rPr lang="en-US" baseline="0" dirty="0" smtClean="0"/>
              <a:t>, Windsor, MVC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</a:t>
            </a:r>
            <a:r>
              <a:rPr lang="en-US" dirty="0" err="1" smtClean="0"/>
              <a:t>ain’t</a:t>
            </a:r>
            <a:r>
              <a:rPr lang="en-US" dirty="0" smtClean="0"/>
              <a:t> </a:t>
            </a:r>
            <a:r>
              <a:rPr lang="en-US" dirty="0" err="1" smtClean="0"/>
              <a:t>gonna</a:t>
            </a:r>
            <a:r>
              <a:rPr lang="en-US" dirty="0" smtClean="0"/>
              <a:t> need it.</a:t>
            </a:r>
          </a:p>
          <a:p>
            <a:r>
              <a:rPr lang="en-US" dirty="0" smtClean="0"/>
              <a:t>Resist adding code that might</a:t>
            </a:r>
            <a:r>
              <a:rPr lang="en-US" baseline="0" dirty="0" smtClean="0"/>
              <a:t> help in the future.</a:t>
            </a:r>
          </a:p>
          <a:p>
            <a:r>
              <a:rPr lang="en-US" baseline="0" dirty="0" smtClean="0"/>
              <a:t>TDD helps stop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Keep an eye on the big picture</a:t>
            </a:r>
          </a:p>
          <a:p>
            <a:r>
              <a:rPr lang="en-US" dirty="0" smtClean="0"/>
              <a:t>Feature drift/scope</a:t>
            </a:r>
            <a:r>
              <a:rPr lang="en-US" baseline="0" dirty="0" smtClean="0"/>
              <a:t> creep</a:t>
            </a:r>
          </a:p>
          <a:p>
            <a:r>
              <a:rPr lang="en-US" baseline="0" dirty="0" smtClean="0"/>
              <a:t>Know what other members of your team are working on (Stand-up, communication)</a:t>
            </a:r>
          </a:p>
          <a:p>
            <a:r>
              <a:rPr lang="en-US" baseline="0" dirty="0" smtClean="0"/>
              <a:t>Explain stand-up meeting: 13 minutes, what you did yesterday, what you’re doing today, what’s holding you up</a:t>
            </a:r>
          </a:p>
          <a:p>
            <a:r>
              <a:rPr lang="en-US" baseline="0" dirty="0" smtClean="0">
                <a:sym typeface="Wingdings" pitchFamily="2" charset="2"/>
              </a:rPr>
              <a:t> Move on to coding practices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Quality.</a:t>
            </a:r>
          </a:p>
          <a:p>
            <a:endParaRPr lang="en-US" dirty="0" smtClean="0"/>
          </a:p>
          <a:p>
            <a:r>
              <a:rPr lang="en-US" dirty="0" smtClean="0"/>
              <a:t>“At Ford, Quality</a:t>
            </a:r>
            <a:r>
              <a:rPr lang="en-US" baseline="0" dirty="0" smtClean="0"/>
              <a:t> is Job 1.”</a:t>
            </a:r>
            <a:endParaRPr lang="en-US" dirty="0" smtClean="0"/>
          </a:p>
          <a:p>
            <a:r>
              <a:rPr lang="en-US" dirty="0" smtClean="0"/>
              <a:t>Make quality a requirements issue.</a:t>
            </a:r>
          </a:p>
          <a:p>
            <a:r>
              <a:rPr lang="en-US" dirty="0" smtClean="0"/>
              <a:t>Nobody sets out to write bad code, but bad habits form.</a:t>
            </a:r>
          </a:p>
          <a:p>
            <a:r>
              <a:rPr lang="en-US" dirty="0" smtClean="0"/>
              <a:t>“Everybody else is doing it, man!”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</a:t>
            </a:r>
          </a:p>
          <a:p>
            <a:endParaRPr lang="en-US" dirty="0" smtClean="0"/>
          </a:p>
          <a:p>
            <a:r>
              <a:rPr lang="en-US" dirty="0" smtClean="0"/>
              <a:t>Don’t Repeat Yourself</a:t>
            </a:r>
          </a:p>
          <a:p>
            <a:r>
              <a:rPr lang="en-US" dirty="0" smtClean="0"/>
              <a:t>Once is initial code, twice is a coincidence, third</a:t>
            </a:r>
            <a:r>
              <a:rPr lang="en-US" baseline="0" dirty="0" smtClean="0"/>
              <a:t> time is a pattern.</a:t>
            </a:r>
            <a:endParaRPr lang="en-US" dirty="0" smtClean="0"/>
          </a:p>
          <a:p>
            <a:r>
              <a:rPr lang="en-US" dirty="0" smtClean="0"/>
              <a:t>Example: RPS</a:t>
            </a:r>
            <a:r>
              <a:rPr lang="en-US" baseline="0" dirty="0" smtClean="0"/>
              <a:t> Trailer moving, worked hard not to move the same one twice. Didn’t follow that as much when I got to software.</a:t>
            </a:r>
          </a:p>
          <a:p>
            <a:r>
              <a:rPr lang="en-US" baseline="0" dirty="0" smtClean="0"/>
              <a:t>“Copy, paste, 10 minutes.”</a:t>
            </a:r>
          </a:p>
          <a:p>
            <a:r>
              <a:rPr lang="en-US" baseline="0" dirty="0" smtClean="0"/>
              <a:t>Think about what you’re doing</a:t>
            </a:r>
          </a:p>
          <a:p>
            <a:endParaRPr lang="en-US" dirty="0" smtClean="0"/>
          </a:p>
          <a:p>
            <a:r>
              <a:rPr lang="en-US" dirty="0" err="1" smtClean="0"/>
              <a:t>Orthagonality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Borrowed from geometry,</a:t>
            </a:r>
            <a:r>
              <a:rPr lang="en-US" baseline="0" dirty="0" smtClean="0"/>
              <a:t> means moving along one line will not change your position on an intersecting line. Such as points on an x/y axis.</a:t>
            </a:r>
          </a:p>
          <a:p>
            <a:r>
              <a:rPr lang="en-US" baseline="0" dirty="0" smtClean="0"/>
              <a:t>Software it means making changes to one part of the system will not effect the others, like changing your db shouldn’t impact the UI</a:t>
            </a:r>
          </a:p>
          <a:p>
            <a:r>
              <a:rPr lang="en-US" baseline="0" dirty="0" smtClean="0"/>
              <a:t>Terms: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Decoupled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Seperation</a:t>
            </a:r>
            <a:r>
              <a:rPr lang="en-US" baseline="0" dirty="0" smtClean="0"/>
              <a:t> of Concerns</a:t>
            </a:r>
          </a:p>
          <a:p>
            <a:pPr marL="228600" indent="-228600">
              <a:buNone/>
            </a:pPr>
            <a:r>
              <a:rPr lang="en-US" baseline="0" dirty="0" smtClean="0"/>
              <a:t>MVC</a:t>
            </a:r>
          </a:p>
          <a:p>
            <a:r>
              <a:rPr lang="en-US" baseline="0" dirty="0" smtClean="0"/>
              <a:t>Business Logic layer adding UI items to a select list. (Putting “Select” in when it’s a UI only option.)</a:t>
            </a:r>
          </a:p>
          <a:p>
            <a:r>
              <a:rPr lang="en-US" baseline="0" dirty="0" smtClean="0">
                <a:sym typeface="Wingdings" pitchFamily="2" charset="2"/>
              </a:rPr>
              <a:t> Move into Testing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Unit Testing</a:t>
            </a:r>
          </a:p>
          <a:p>
            <a:endParaRPr lang="en-US" dirty="0" smtClean="0"/>
          </a:p>
          <a:p>
            <a:r>
              <a:rPr lang="en-US" dirty="0" smtClean="0"/>
              <a:t>TDD/BDD</a:t>
            </a:r>
          </a:p>
          <a:p>
            <a:pPr marL="228600" indent="-228600">
              <a:buAutoNum type="arabicPeriod"/>
            </a:pPr>
            <a:r>
              <a:rPr lang="en-US" dirty="0" smtClean="0"/>
              <a:t>Red, Green, Refactor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Test one thing per test</a:t>
            </a:r>
          </a:p>
          <a:p>
            <a:pPr marL="228600" indent="-228600">
              <a:buAutoNum type="arabicPeriod"/>
            </a:pPr>
            <a:r>
              <a:rPr lang="en-US" dirty="0" smtClean="0"/>
              <a:t>Use mocking to get unrelated things out of the way</a:t>
            </a:r>
          </a:p>
          <a:p>
            <a:pPr marL="228600" indent="-228600">
              <a:buAutoNum type="arabicPeriod"/>
            </a:pPr>
            <a:r>
              <a:rPr lang="en-US" dirty="0" smtClean="0"/>
              <a:t>Write testable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 your software, your users</a:t>
            </a:r>
            <a:r>
              <a:rPr lang="en-US" baseline="0" dirty="0" smtClean="0"/>
              <a:t> will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Beyond unit</a:t>
            </a:r>
            <a:r>
              <a:rPr lang="en-US" baseline="0" dirty="0" smtClean="0"/>
              <a:t> tests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Integration tests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System tests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Performance tests</a:t>
            </a:r>
          </a:p>
          <a:p>
            <a:pPr marL="228600" indent="-228600">
              <a:buNone/>
            </a:pPr>
            <a:r>
              <a:rPr lang="en-US" baseline="0" dirty="0" smtClean="0"/>
              <a:t>PP refers to it as “Ruthless testing.”</a:t>
            </a:r>
          </a:p>
          <a:p>
            <a:pPr marL="228600" indent="-228600">
              <a:buNone/>
            </a:pPr>
            <a:r>
              <a:rPr lang="en-US" baseline="0" dirty="0" smtClean="0"/>
              <a:t>Example: IBM “Black Team” from </a:t>
            </a:r>
            <a:r>
              <a:rPr lang="en-US" baseline="0" dirty="0" err="1" smtClean="0"/>
              <a:t>Peopleware</a:t>
            </a:r>
            <a:r>
              <a:rPr lang="en-US" baseline="0" dirty="0" smtClean="0"/>
              <a:t>. – emphasize the culture created here</a:t>
            </a:r>
          </a:p>
          <a:p>
            <a:pPr marL="228600" indent="-228600">
              <a:buNone/>
            </a:pPr>
            <a:r>
              <a:rPr lang="en-US" baseline="0" dirty="0" smtClean="0">
                <a:sym typeface="Wingdings" pitchFamily="2" charset="2"/>
              </a:rPr>
              <a:t> Move to automated processes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Automate.</a:t>
            </a:r>
          </a:p>
          <a:p>
            <a:endParaRPr lang="en-US" dirty="0" smtClean="0"/>
          </a:p>
          <a:p>
            <a:r>
              <a:rPr lang="en-US" dirty="0" smtClean="0"/>
              <a:t>Automate, don’t do processes manually.</a:t>
            </a:r>
          </a:p>
          <a:p>
            <a:r>
              <a:rPr lang="en-US" dirty="0" smtClean="0"/>
              <a:t>Lots fall into this – code</a:t>
            </a:r>
            <a:r>
              <a:rPr lang="en-US" baseline="0" dirty="0" smtClean="0"/>
              <a:t> generation, use of source control, start up procedures, macros, etc</a:t>
            </a:r>
          </a:p>
          <a:p>
            <a:r>
              <a:rPr lang="en-US" baseline="0" dirty="0" smtClean="0"/>
              <a:t>Specifically here, Build process</a:t>
            </a:r>
          </a:p>
          <a:p>
            <a:r>
              <a:rPr lang="en-US" baseline="0" dirty="0" smtClean="0"/>
              <a:t>Use continuous integration – TFS, </a:t>
            </a:r>
            <a:r>
              <a:rPr lang="en-US" baseline="0" dirty="0" err="1" smtClean="0"/>
              <a:t>CC.Net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nAnt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msBuild</a:t>
            </a:r>
            <a:r>
              <a:rPr lang="en-US" baseline="0" dirty="0" smtClean="0"/>
              <a:t>, Team City, etc</a:t>
            </a:r>
          </a:p>
          <a:p>
            <a:r>
              <a:rPr lang="en-US" baseline="0" dirty="0" smtClean="0"/>
              <a:t>Automate the running of your unit tests</a:t>
            </a:r>
          </a:p>
          <a:p>
            <a:r>
              <a:rPr lang="en-US" baseline="0" dirty="0" smtClean="0"/>
              <a:t>Failed unit test == broken build</a:t>
            </a:r>
          </a:p>
          <a:p>
            <a:r>
              <a:rPr lang="en-US" baseline="0" dirty="0" smtClean="0"/>
              <a:t>Don’t live with a broken build</a:t>
            </a:r>
          </a:p>
          <a:p>
            <a:r>
              <a:rPr lang="en-US" baseline="0" dirty="0" smtClean="0"/>
              <a:t>Don’t check in code when the build is broken</a:t>
            </a:r>
          </a:p>
          <a:p>
            <a:r>
              <a:rPr lang="en-US" baseline="0" dirty="0" smtClean="0"/>
              <a:t>Examples: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ThoughtWorks</a:t>
            </a:r>
            <a:r>
              <a:rPr lang="en-US" baseline="0" dirty="0" smtClean="0"/>
              <a:t> example of client commenting out the tests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Todd’s example of the three month broken build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Our 5 day broken build on VCS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Collective Ownership</a:t>
            </a:r>
          </a:p>
          <a:p>
            <a:endParaRPr lang="en-US" dirty="0" smtClean="0"/>
          </a:p>
          <a:p>
            <a:r>
              <a:rPr lang="en-US" dirty="0" smtClean="0"/>
              <a:t>“It takes a village” theory</a:t>
            </a:r>
          </a:p>
          <a:p>
            <a:r>
              <a:rPr lang="en-US" dirty="0" smtClean="0"/>
              <a:t>Don’t refer to problems as “yours” but</a:t>
            </a:r>
            <a:r>
              <a:rPr lang="en-US" baseline="0" dirty="0" smtClean="0"/>
              <a:t> rather “ours”</a:t>
            </a:r>
          </a:p>
          <a:p>
            <a:r>
              <a:rPr lang="en-US" baseline="0" dirty="0" smtClean="0"/>
              <a:t>Don’t pull out the </a:t>
            </a:r>
            <a:r>
              <a:rPr lang="en-US" baseline="0" dirty="0" err="1" smtClean="0"/>
              <a:t>blamethrower</a:t>
            </a:r>
            <a:r>
              <a:rPr lang="en-US" baseline="0" dirty="0" smtClean="0"/>
              <a:t>, don’t be a </a:t>
            </a:r>
            <a:r>
              <a:rPr lang="en-US" baseline="0" dirty="0" err="1" smtClean="0"/>
              <a:t>blameosaurus</a:t>
            </a:r>
            <a:endParaRPr lang="en-US" baseline="0" dirty="0" smtClean="0"/>
          </a:p>
          <a:p>
            <a:r>
              <a:rPr lang="en-US" baseline="0" dirty="0" smtClean="0"/>
              <a:t>Everybody takes responsibility for a broken build.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Stop everything when build breaks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Determine source of break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Breaker should fix the build, or at least be made aware of what broke it. (Communication!)</a:t>
            </a:r>
          </a:p>
          <a:p>
            <a:pPr marL="228600" indent="-228600">
              <a:buNone/>
            </a:pPr>
            <a:r>
              <a:rPr lang="en-US" baseline="0" dirty="0" smtClean="0"/>
              <a:t>Example: Josh’s dunce cap example with the lava lamp, our lunch buying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Professionally, I work for Quick Solutions,</a:t>
            </a:r>
            <a:r>
              <a:rPr lang="en-US" baseline="0" dirty="0" smtClean="0"/>
              <a:t> even though none of these people do.</a:t>
            </a:r>
          </a:p>
          <a:p>
            <a:r>
              <a:rPr lang="en-US" baseline="0" dirty="0" smtClean="0"/>
              <a:t>Been with Quick for four years, all in the App Dev Group started by BHP.</a:t>
            </a:r>
          </a:p>
          <a:p>
            <a:r>
              <a:rPr lang="en-US" baseline="0" dirty="0" smtClean="0"/>
              <a:t>Been developing for over 10 years, all in Columbus.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07F4E-10F5-4104-9EF8-E98D370060A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live with broken windows</a:t>
            </a:r>
          </a:p>
          <a:p>
            <a:r>
              <a:rPr lang="en-US" dirty="0" smtClean="0"/>
              <a:t>Refactor them out immediately</a:t>
            </a:r>
          </a:p>
          <a:p>
            <a:r>
              <a:rPr lang="en-US" dirty="0" smtClean="0"/>
              <a:t>Example: CSS on</a:t>
            </a:r>
            <a:r>
              <a:rPr lang="en-US" baseline="0" dirty="0" smtClean="0"/>
              <a:t> large projects</a:t>
            </a:r>
          </a:p>
          <a:p>
            <a:r>
              <a:rPr lang="en-US" baseline="0" dirty="0" smtClean="0"/>
              <a:t>Example: Get v. Load in </a:t>
            </a:r>
            <a:r>
              <a:rPr lang="en-US" baseline="0" dirty="0" err="1" smtClean="0"/>
              <a:t>nH</a:t>
            </a:r>
            <a:r>
              <a:rPr lang="en-US" baseline="0" dirty="0" smtClean="0"/>
              <a:t> on M1 which lead to a programmatic catch block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Thought about using this for the “Broken Windows”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Refactoring</a:t>
            </a:r>
          </a:p>
          <a:p>
            <a:endParaRPr lang="en-US" dirty="0" smtClean="0"/>
          </a:p>
          <a:p>
            <a:r>
              <a:rPr lang="en-US" dirty="0" smtClean="0"/>
              <a:t>Refactor early and often</a:t>
            </a:r>
          </a:p>
          <a:p>
            <a:r>
              <a:rPr lang="en-US" dirty="0" smtClean="0"/>
              <a:t>Why do we refactor?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Remove broken windows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Found a better way to do something through new knowledge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Improve performance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You found some wet code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You’ve found some tightly coupled code, non-</a:t>
            </a:r>
            <a:r>
              <a:rPr lang="en-US" baseline="0" dirty="0" err="1" smtClean="0"/>
              <a:t>orthagonal</a:t>
            </a:r>
            <a:r>
              <a:rPr lang="en-US" baseline="0" dirty="0" smtClean="0"/>
              <a:t>, like the </a:t>
            </a:r>
            <a:r>
              <a:rPr lang="en-US" baseline="0" dirty="0" err="1" smtClean="0"/>
              <a:t>page_load</a:t>
            </a:r>
            <a:r>
              <a:rPr lang="en-US" baseline="0" dirty="0" smtClean="0"/>
              <a:t> in a web form.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Enough.</a:t>
            </a:r>
          </a:p>
          <a:p>
            <a:endParaRPr lang="en-US" dirty="0" smtClean="0"/>
          </a:p>
          <a:p>
            <a:r>
              <a:rPr lang="en-US" dirty="0" smtClean="0"/>
              <a:t>Know when to say when.</a:t>
            </a:r>
          </a:p>
          <a:p>
            <a:r>
              <a:rPr lang="en-US" dirty="0" smtClean="0"/>
              <a:t>Avoid gold plating, adding value beyond the specs.</a:t>
            </a:r>
          </a:p>
          <a:p>
            <a:r>
              <a:rPr lang="en-US" dirty="0" smtClean="0"/>
              <a:t>Avoid </a:t>
            </a:r>
            <a:r>
              <a:rPr lang="en-US" dirty="0" err="1" smtClean="0"/>
              <a:t>Refactorbation</a:t>
            </a:r>
            <a:r>
              <a:rPr lang="en-US" dirty="0" smtClean="0"/>
              <a:t>,</a:t>
            </a:r>
            <a:r>
              <a:rPr lang="en-US" baseline="0" dirty="0" smtClean="0"/>
              <a:t> refactoring code for your own pleasure and no real gain.</a:t>
            </a:r>
          </a:p>
          <a:p>
            <a:r>
              <a:rPr lang="en-US" baseline="0" dirty="0" smtClean="0"/>
              <a:t>You can’t write perfect software.</a:t>
            </a:r>
          </a:p>
          <a:p>
            <a:r>
              <a:rPr lang="en-US" baseline="0" dirty="0" smtClean="0">
                <a:sym typeface="Wingdings" pitchFamily="2" charset="2"/>
              </a:rPr>
              <a:t> Move into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Debugging.</a:t>
            </a:r>
          </a:p>
          <a:p>
            <a:endParaRPr lang="en-US" dirty="0" smtClean="0"/>
          </a:p>
          <a:p>
            <a:r>
              <a:rPr lang="en-US" dirty="0" smtClean="0"/>
              <a:t>Find bugs once and only once</a:t>
            </a:r>
          </a:p>
          <a:p>
            <a:r>
              <a:rPr lang="en-US" dirty="0" smtClean="0"/>
              <a:t>Wrap with a unit test</a:t>
            </a:r>
          </a:p>
          <a:p>
            <a:r>
              <a:rPr lang="en-US" dirty="0" smtClean="0"/>
              <a:t>Hardest problems first – </a:t>
            </a:r>
            <a:r>
              <a:rPr lang="en-US" dirty="0" err="1" smtClean="0"/>
              <a:t>Finz</a:t>
            </a:r>
            <a:r>
              <a:rPr lang="en-US" dirty="0" smtClean="0"/>
              <a:t> example of doing low levels first to “get more done.”</a:t>
            </a:r>
          </a:p>
          <a:p>
            <a:r>
              <a:rPr lang="en-US" dirty="0" smtClean="0"/>
              <a:t>Time box difficult problems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Give yourself a reasonable amount of time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Keeps from floundering or spinning of wheels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Keeps momentum going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None/>
            </a:pPr>
            <a:r>
              <a:rPr lang="en-US" baseline="0" dirty="0" smtClean="0"/>
              <a:t>Rubber Ducking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Second set of eyes, bobbing head “like a rubber duck.”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Explain the problem</a:t>
            </a:r>
          </a:p>
          <a:p>
            <a:pPr marL="228600" indent="-228600">
              <a:buNone/>
            </a:pPr>
            <a:r>
              <a:rPr lang="en-US" baseline="0" dirty="0" smtClean="0"/>
              <a:t>Example: Alexei walking into my cube, I thought what I was going to tell him and found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panic</a:t>
            </a:r>
          </a:p>
          <a:p>
            <a:r>
              <a:rPr lang="en-US" dirty="0" smtClean="0"/>
              <a:t>Don’t rush</a:t>
            </a:r>
          </a:p>
          <a:p>
            <a:r>
              <a:rPr lang="en-US" dirty="0" smtClean="0"/>
              <a:t>Yes, there’s a</a:t>
            </a:r>
            <a:r>
              <a:rPr lang="en-US" baseline="0" dirty="0" smtClean="0"/>
              <a:t> problem, rushing through it may create more</a:t>
            </a:r>
          </a:p>
          <a:p>
            <a:r>
              <a:rPr lang="en-US" baseline="0" dirty="0" smtClean="0"/>
              <a:t>Slow down, THINK about the problem</a:t>
            </a:r>
          </a:p>
          <a:p>
            <a:r>
              <a:rPr lang="en-US" baseline="0" dirty="0" smtClean="0"/>
              <a:t>Don’t assume it, prove it</a:t>
            </a:r>
          </a:p>
          <a:p>
            <a:r>
              <a:rPr lang="en-US" dirty="0" smtClean="0"/>
              <a:t>Isolate the code that is causing the bug.</a:t>
            </a:r>
          </a:p>
          <a:p>
            <a:r>
              <a:rPr lang="en-US" dirty="0" smtClean="0"/>
              <a:t>Remove outside code from equation – db isn’t the problem, framework isn’t problem</a:t>
            </a:r>
          </a:p>
          <a:p>
            <a:r>
              <a:rPr lang="en-US" dirty="0" smtClean="0"/>
              <a:t>Example</a:t>
            </a:r>
            <a:r>
              <a:rPr lang="en-US" baseline="0" dirty="0" smtClean="0"/>
              <a:t> 1: Phil working with </a:t>
            </a:r>
            <a:r>
              <a:rPr lang="en-US" baseline="0" dirty="0" err="1" smtClean="0"/>
              <a:t>Ent</a:t>
            </a:r>
            <a:r>
              <a:rPr lang="en-US" baseline="0" dirty="0" smtClean="0"/>
              <a:t> Lib, debugger stopped in </a:t>
            </a:r>
            <a:r>
              <a:rPr lang="en-US" baseline="0" dirty="0" err="1" smtClean="0"/>
              <a:t>Ent</a:t>
            </a:r>
            <a:r>
              <a:rPr lang="en-US" baseline="0" dirty="0" smtClean="0"/>
              <a:t> Lib so he went there rather than into his code that was calling it</a:t>
            </a:r>
          </a:p>
          <a:p>
            <a:r>
              <a:rPr lang="en-US" baseline="0" dirty="0" smtClean="0"/>
              <a:t>Example 2: </a:t>
            </a:r>
            <a:r>
              <a:rPr lang="en-US" baseline="0" dirty="0" err="1" smtClean="0"/>
              <a:t>Finz</a:t>
            </a:r>
            <a:r>
              <a:rPr lang="en-US" baseline="0" dirty="0" smtClean="0"/>
              <a:t> with the VAB. VAB throwing object error, he was ready to throw his hands up and remove it. Issue was he was passing a null object to it.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Fix the problem,</a:t>
            </a:r>
            <a:r>
              <a:rPr lang="en-US" baseline="0" dirty="0" smtClean="0"/>
              <a:t> not the blame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Put away the </a:t>
            </a:r>
            <a:r>
              <a:rPr lang="en-US" dirty="0" err="1" smtClean="0"/>
              <a:t>blamethrower</a:t>
            </a:r>
            <a:r>
              <a:rPr lang="en-US" dirty="0" smtClean="0"/>
              <a:t>, finding</a:t>
            </a:r>
            <a:r>
              <a:rPr lang="en-US" baseline="0" dirty="0" smtClean="0"/>
              <a:t> out who did it doesn’t get the issue solved any quicker</a:t>
            </a:r>
          </a:p>
          <a:p>
            <a:r>
              <a:rPr lang="en-US" baseline="0" dirty="0" smtClean="0"/>
              <a:t>Example: PM having me search down who and when an issue was created, took me four hours when the fix only took one.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Provide Solutions, not excuses</a:t>
            </a:r>
          </a:p>
          <a:p>
            <a:r>
              <a:rPr lang="en-US" dirty="0" smtClean="0"/>
              <a:t>Take responsibility</a:t>
            </a:r>
            <a:r>
              <a:rPr lang="en-US" baseline="0" dirty="0" smtClean="0"/>
              <a:t> for issues</a:t>
            </a:r>
          </a:p>
          <a:p>
            <a:r>
              <a:rPr lang="en-US" baseline="0" dirty="0" smtClean="0"/>
              <a:t>If you find a problem, have a solution before taking it up the ladder</a:t>
            </a:r>
          </a:p>
          <a:p>
            <a:r>
              <a:rPr lang="en-US" baseline="0" dirty="0" smtClean="0">
                <a:sym typeface="Wingdings" pitchFamily="2" charset="2"/>
              </a:rPr>
              <a:t> Move into continuous improvement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Continuous Improvement</a:t>
            </a:r>
          </a:p>
          <a:p>
            <a:endParaRPr lang="en-US" dirty="0" smtClean="0"/>
          </a:p>
          <a:p>
            <a:r>
              <a:rPr lang="en-US" dirty="0" smtClean="0"/>
              <a:t>Have a mentor</a:t>
            </a:r>
          </a:p>
          <a:p>
            <a:r>
              <a:rPr lang="en-US" dirty="0" smtClean="0"/>
              <a:t>Learn a new language:</a:t>
            </a:r>
            <a:r>
              <a:rPr lang="en-US" baseline="0" dirty="0" smtClean="0"/>
              <a:t> my choice is Ruby</a:t>
            </a:r>
          </a:p>
          <a:p>
            <a:r>
              <a:rPr lang="en-US" baseline="0" dirty="0" err="1" smtClean="0"/>
              <a:t>Certs</a:t>
            </a:r>
            <a:r>
              <a:rPr lang="en-US" baseline="0" dirty="0" smtClean="0"/>
              <a:t>, blogs, books, etc.</a:t>
            </a:r>
          </a:p>
          <a:p>
            <a:r>
              <a:rPr lang="en-US" baseline="0" dirty="0" smtClean="0"/>
              <a:t>Know what to unlearn</a:t>
            </a:r>
          </a:p>
          <a:p>
            <a:r>
              <a:rPr lang="en-US" baseline="0" dirty="0" smtClean="0"/>
              <a:t>“That’s the way it’s always been.” – Old habits die hard. (Refer to don’t be a plumber.)</a:t>
            </a:r>
          </a:p>
          <a:p>
            <a:r>
              <a:rPr lang="en-US" baseline="0" dirty="0" smtClean="0"/>
              <a:t>Be a Specializing Generalist  - Jim Holmes</a:t>
            </a:r>
          </a:p>
          <a:p>
            <a:r>
              <a:rPr lang="en-US" baseline="0" dirty="0" smtClean="0"/>
              <a:t>No Best Practices, only better practices – we’re hung up on the Best Practices phrase, but they’re constantly evolving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Keep your toolbox full.</a:t>
            </a:r>
          </a:p>
          <a:p>
            <a:endParaRPr lang="en-US" dirty="0" smtClean="0"/>
          </a:p>
          <a:p>
            <a:r>
              <a:rPr lang="en-US" dirty="0" smtClean="0"/>
              <a:t>Know your IDE</a:t>
            </a:r>
          </a:p>
          <a:p>
            <a:r>
              <a:rPr lang="en-US" dirty="0" smtClean="0"/>
              <a:t>Add plug-ins to help productivity (Slick Edit</a:t>
            </a:r>
            <a:r>
              <a:rPr lang="en-US" baseline="0" dirty="0" smtClean="0"/>
              <a:t> tools, </a:t>
            </a:r>
            <a:r>
              <a:rPr lang="en-US" baseline="0" dirty="0" err="1" smtClean="0"/>
              <a:t>Resharper</a:t>
            </a:r>
            <a:r>
              <a:rPr lang="en-US" baseline="0" dirty="0" smtClean="0"/>
              <a:t>, Code Rush/Refactor)</a:t>
            </a:r>
          </a:p>
          <a:p>
            <a:r>
              <a:rPr lang="en-US" baseline="0" dirty="0" smtClean="0"/>
              <a:t>Lower your mouse dependency (Move mouse to the other side of the keyboard)</a:t>
            </a:r>
          </a:p>
          <a:p>
            <a:r>
              <a:rPr lang="en-US" baseline="0" dirty="0" smtClean="0"/>
              <a:t>Get to know a good text editor (Notepad2, Notepad ++, E)</a:t>
            </a:r>
          </a:p>
          <a:p>
            <a:r>
              <a:rPr lang="en-US" baseline="0" dirty="0" smtClean="0"/>
              <a:t>Good source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Attitude.</a:t>
            </a:r>
          </a:p>
          <a:p>
            <a:endParaRPr lang="en-US" dirty="0" smtClean="0"/>
          </a:p>
          <a:p>
            <a:r>
              <a:rPr lang="en-US" dirty="0" smtClean="0"/>
              <a:t>5:01 developers – OK, but help them along in their 8 hours</a:t>
            </a:r>
          </a:p>
          <a:p>
            <a:r>
              <a:rPr lang="en-US" dirty="0" smtClean="0"/>
              <a:t>Be a catalyst for change</a:t>
            </a:r>
          </a:p>
          <a:p>
            <a:r>
              <a:rPr lang="en-US" dirty="0" smtClean="0"/>
              <a:t>“Negativity</a:t>
            </a:r>
            <a:r>
              <a:rPr lang="en-US" baseline="0" dirty="0" smtClean="0"/>
              <a:t> kills ingenuity.” – T. Kaufman butchering a </a:t>
            </a:r>
            <a:r>
              <a:rPr lang="en-US" baseline="0" dirty="0" err="1" smtClean="0"/>
              <a:t>Venkat</a:t>
            </a:r>
            <a:r>
              <a:rPr lang="en-US" baseline="0" dirty="0" smtClean="0"/>
              <a:t> saying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Love hockey, especially this guy…pay a lot to see him, at least.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07F4E-10F5-4104-9EF8-E98D370060A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a Mentor.</a:t>
            </a:r>
          </a:p>
          <a:p>
            <a:endParaRPr lang="en-US" dirty="0" smtClean="0"/>
          </a:p>
          <a:p>
            <a:r>
              <a:rPr lang="en-US" dirty="0" smtClean="0"/>
              <a:t>Have a mentor, but also BE a mentor</a:t>
            </a:r>
          </a:p>
          <a:p>
            <a:r>
              <a:rPr lang="en-US" dirty="0" smtClean="0"/>
              <a:t>“Eat like a bird, poop like an elephant” – Guy Kawasaki</a:t>
            </a:r>
          </a:p>
          <a:p>
            <a:r>
              <a:rPr lang="en-US" dirty="0" smtClean="0"/>
              <a:t>Lunch and Learns</a:t>
            </a:r>
          </a:p>
          <a:p>
            <a:r>
              <a:rPr lang="en-US" dirty="0" smtClean="0"/>
              <a:t>Book reviews</a:t>
            </a:r>
          </a:p>
          <a:p>
            <a:r>
              <a:rPr lang="en-US" dirty="0" smtClean="0"/>
              <a:t>Allow people to figure it out. Point them in the right direction, but don’t solve it for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Being</a:t>
            </a:r>
            <a:r>
              <a:rPr lang="en-US" baseline="0" dirty="0" smtClean="0"/>
              <a:t> a catalyst for change and being a mentor, create a culture</a:t>
            </a:r>
          </a:p>
          <a:p>
            <a:r>
              <a:rPr lang="en-US" baseline="0" dirty="0" smtClean="0"/>
              <a:t>Make TDD, CI, and positive attitudes habits</a:t>
            </a:r>
          </a:p>
          <a:p>
            <a:r>
              <a:rPr lang="en-US" baseline="0" dirty="0" smtClean="0"/>
              <a:t>Adopt the stand-up meeting, even if you’re not full-on agile</a:t>
            </a:r>
          </a:p>
          <a:p>
            <a:r>
              <a:rPr lang="en-US" baseline="0" dirty="0" smtClean="0"/>
              <a:t>Example: “Donuts!”</a:t>
            </a:r>
          </a:p>
          <a:p>
            <a:r>
              <a:rPr lang="en-US" baseline="0" dirty="0" smtClean="0"/>
              <a:t>Reference the IBM Black team </a:t>
            </a:r>
            <a:r>
              <a:rPr lang="en-US" baseline="0" dirty="0" smtClean="0"/>
              <a:t>again</a:t>
            </a:r>
          </a:p>
          <a:p>
            <a:r>
              <a:rPr lang="en-US" baseline="0" smtClean="0"/>
              <a:t>End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Ask Why.</a:t>
            </a:r>
          </a:p>
          <a:p>
            <a:endParaRPr lang="en-US" dirty="0" smtClean="0"/>
          </a:p>
          <a:p>
            <a:r>
              <a:rPr lang="en-US" dirty="0" smtClean="0"/>
              <a:t>Why</a:t>
            </a:r>
            <a:r>
              <a:rPr lang="en-US" baseline="0" dirty="0" smtClean="0"/>
              <a:t> should I use this software?</a:t>
            </a:r>
          </a:p>
          <a:p>
            <a:r>
              <a:rPr lang="en-US" baseline="0" dirty="0" smtClean="0"/>
              <a:t>Why should I use this language?</a:t>
            </a:r>
          </a:p>
          <a:p>
            <a:r>
              <a:rPr lang="en-US" baseline="0" dirty="0" smtClean="0"/>
              <a:t>Why this framework?</a:t>
            </a:r>
          </a:p>
          <a:p>
            <a:r>
              <a:rPr lang="en-US" baseline="0" dirty="0" smtClean="0"/>
              <a:t>Why do users do it this way?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Everything</a:t>
            </a:r>
            <a:r>
              <a:rPr lang="en-US" baseline="0" dirty="0" smtClean="0"/>
              <a:t> is a people problem.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Work with users as close as you can.</a:t>
            </a:r>
            <a:r>
              <a:rPr lang="en-US" baseline="0" dirty="0" smtClean="0"/>
              <a:t> Provide them options if possible.</a:t>
            </a:r>
            <a:endParaRPr lang="en-US" dirty="0" smtClean="0"/>
          </a:p>
          <a:p>
            <a:r>
              <a:rPr lang="en-US" dirty="0" smtClean="0"/>
              <a:t>Work with colleagues.</a:t>
            </a:r>
          </a:p>
          <a:p>
            <a:r>
              <a:rPr lang="en-US" dirty="0" smtClean="0"/>
              <a:t>Damage</a:t>
            </a:r>
            <a:r>
              <a:rPr lang="en-US" baseline="0" dirty="0" smtClean="0"/>
              <a:t> control when the time comes – have a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don’t know more</a:t>
            </a:r>
            <a:r>
              <a:rPr lang="en-US" baseline="0" dirty="0" smtClean="0"/>
              <a:t> than the users.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“You don’t know what you want, Luigi</a:t>
            </a:r>
            <a:r>
              <a:rPr lang="en-US" baseline="0" dirty="0" smtClean="0"/>
              <a:t> knows what you want.”</a:t>
            </a:r>
          </a:p>
          <a:p>
            <a:r>
              <a:rPr lang="en-US" baseline="0" dirty="0" smtClean="0"/>
              <a:t>You don’t know the process better than the users.</a:t>
            </a:r>
          </a:p>
          <a:p>
            <a:r>
              <a:rPr lang="en-US" baseline="0" dirty="0" smtClean="0"/>
              <a:t>Provide value where you can improve their process…ask, “Why?”</a:t>
            </a:r>
          </a:p>
          <a:p>
            <a:r>
              <a:rPr lang="en-US" baseline="0" dirty="0" smtClean="0"/>
              <a:t>Beware of, “That’s the way it’s always been,” answers. Dig deeper.</a:t>
            </a:r>
          </a:p>
          <a:p>
            <a:r>
              <a:rPr lang="en-US" baseline="0" dirty="0" smtClean="0"/>
              <a:t>Example: Monkey 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Communication.</a:t>
            </a:r>
          </a:p>
          <a:p>
            <a:endParaRPr lang="en-US" dirty="0" smtClean="0"/>
          </a:p>
          <a:p>
            <a:r>
              <a:rPr lang="en-US" dirty="0" smtClean="0"/>
              <a:t>Daily Stand-up</a:t>
            </a:r>
          </a:p>
          <a:p>
            <a:r>
              <a:rPr lang="en-US" dirty="0" smtClean="0"/>
              <a:t>Project Wiki</a:t>
            </a:r>
          </a:p>
          <a:p>
            <a:r>
              <a:rPr lang="en-US" dirty="0" smtClean="0"/>
              <a:t>Email, IM, Twitter</a:t>
            </a:r>
          </a:p>
          <a:p>
            <a:r>
              <a:rPr lang="en-US" dirty="0" smtClean="0"/>
              <a:t>Clear, professional emails with users</a:t>
            </a:r>
            <a:r>
              <a:rPr lang="en-US" baseline="0" dirty="0" smtClean="0"/>
              <a:t> (5 sentence rule)</a:t>
            </a:r>
          </a:p>
          <a:p>
            <a:r>
              <a:rPr lang="en-US" baseline="0" dirty="0" smtClean="0"/>
              <a:t>Example: Aaron saying, “Oh, we’ve done that already,” after I solved a difficult problem on M1</a:t>
            </a:r>
          </a:p>
          <a:p>
            <a:r>
              <a:rPr lang="en-US" baseline="0" dirty="0" smtClean="0"/>
              <a:t>Notify teammates of </a:t>
            </a:r>
            <a:r>
              <a:rPr lang="en-US" baseline="0" dirty="0" err="1" smtClean="0"/>
              <a:t>refactorings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Justify tech use.</a:t>
            </a:r>
          </a:p>
          <a:p>
            <a:endParaRPr lang="en-US" dirty="0" smtClean="0"/>
          </a:p>
          <a:p>
            <a:r>
              <a:rPr lang="en-US" dirty="0" smtClean="0"/>
              <a:t>TFS v. Subversion</a:t>
            </a:r>
          </a:p>
          <a:p>
            <a:r>
              <a:rPr lang="en-US" dirty="0" smtClean="0"/>
              <a:t>Critically analyze any technology/framework/language – (Microsoft</a:t>
            </a:r>
            <a:r>
              <a:rPr lang="en-US" baseline="0" dirty="0" smtClean="0"/>
              <a:t> “sheep” issue)</a:t>
            </a:r>
          </a:p>
          <a:p>
            <a:r>
              <a:rPr lang="en-US" baseline="0" dirty="0" smtClean="0"/>
              <a:t>Example: “Vote of no confidence” on EF</a:t>
            </a:r>
          </a:p>
          <a:p>
            <a:r>
              <a:rPr lang="en-US" baseline="0" dirty="0" smtClean="0"/>
              <a:t>Don’t use new just because it’s new</a:t>
            </a:r>
          </a:p>
          <a:p>
            <a:r>
              <a:rPr lang="en-US" baseline="0" dirty="0" smtClean="0">
                <a:sym typeface="Wingdings" pitchFamily="2" charset="2"/>
              </a:rPr>
              <a:t> Move to “design”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By Contract.</a:t>
            </a:r>
          </a:p>
          <a:p>
            <a:endParaRPr lang="en-US" dirty="0" smtClean="0"/>
          </a:p>
          <a:p>
            <a:r>
              <a:rPr lang="en-US" dirty="0" smtClean="0"/>
              <a:t>Use interfaces</a:t>
            </a:r>
          </a:p>
          <a:p>
            <a:r>
              <a:rPr lang="en-US" dirty="0" smtClean="0"/>
              <a:t>Method</a:t>
            </a:r>
            <a:r>
              <a:rPr lang="en-US" baseline="0" dirty="0" smtClean="0"/>
              <a:t> requirements in parameters, exception if they’re incorrect</a:t>
            </a:r>
          </a:p>
          <a:p>
            <a:r>
              <a:rPr lang="en-US" baseline="0" dirty="0" smtClean="0"/>
              <a:t>Crash Early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CD212-047B-4A04-B9AB-A2D7C3FFE52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Tim\Pictures\presentation graphics\care about your craft\wood_shaving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00799"/>
            <a:ext cx="9144000" cy="595720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7425"/>
            <a:ext cx="7772400" cy="1470025"/>
          </a:xfrm>
        </p:spPr>
        <p:txBody>
          <a:bodyPr>
            <a:normAutofit/>
          </a:bodyPr>
          <a:lstStyle/>
          <a:p>
            <a:r>
              <a:rPr lang="en-US" sz="6600" dirty="0" smtClean="0"/>
              <a:t>Care About Your Craft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432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adventures in the art of software development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Tim\Pictures\presentation graphics\care about your craft\magician_han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066800"/>
            <a:ext cx="3863169" cy="5791200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257800" y="274638"/>
            <a:ext cx="2971800" cy="574516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don’t program </a:t>
            </a:r>
            <a:br>
              <a:rPr lang="en-US" dirty="0" smtClean="0"/>
            </a:br>
            <a:r>
              <a:rPr lang="en-US" dirty="0" smtClean="0"/>
              <a:t>by coincidence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Tim\Pictures\presentation graphics\care about your craft\pipe_wrench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3395" y="609600"/>
            <a:ext cx="6205595" cy="4139607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1000" y="3886200"/>
            <a:ext cx="8229600" cy="1143000"/>
          </a:xfrm>
        </p:spPr>
        <p:txBody>
          <a:bodyPr/>
          <a:lstStyle/>
          <a:p>
            <a:pPr algn="r"/>
            <a:r>
              <a:rPr lang="en-US" dirty="0" smtClean="0"/>
              <a:t>don’t be a plumber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1981200"/>
            <a:ext cx="7391400" cy="25545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unset" dir="t"/>
            </a:scene3d>
            <a:sp3d prstMaterial="matte"/>
          </a:bodyPr>
          <a:lstStyle/>
          <a:p>
            <a:r>
              <a:rPr lang="en-US" sz="16000" dirty="0" smtClean="0">
                <a:ln w="6350"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Bookman Old Style" pitchFamily="18" charset="0"/>
              </a:rPr>
              <a:t>YAGNI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Tim\Pictures\presentation graphics\care about your craft\glob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0"/>
            <a:ext cx="6029326" cy="7219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Tim\Pictures\presentation graphics\care about your craft\blue_ribbo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228600"/>
            <a:ext cx="4876800" cy="6502400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3400" y="3429000"/>
            <a:ext cx="3048000" cy="1143000"/>
          </a:xfrm>
        </p:spPr>
        <p:txBody>
          <a:bodyPr/>
          <a:lstStyle/>
          <a:p>
            <a:r>
              <a:rPr lang="en-US" dirty="0" smtClean="0"/>
              <a:t>quality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Tim\Pictures\presentation graphics\care about your craft\deser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0317345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800" y="0"/>
            <a:ext cx="2438400" cy="1143000"/>
          </a:xfrm>
        </p:spPr>
        <p:txBody>
          <a:bodyPr>
            <a:noAutofit/>
          </a:bodyPr>
          <a:lstStyle/>
          <a:p>
            <a:r>
              <a:rPr lang="en-US" sz="9600" b="1" dirty="0" smtClean="0"/>
              <a:t>DRY</a:t>
            </a:r>
            <a:endParaRPr lang="en-US" sz="9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Tim\Pictures\presentation graphics\care about your craft\scan_tron_tes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2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0"/>
            <a:ext cx="6096000" cy="1143000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r>
              <a:rPr lang="en-US" sz="9600" dirty="0" smtClean="0"/>
              <a:t>unit testing</a:t>
            </a:r>
            <a:endParaRPr 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19400" y="3276600"/>
            <a:ext cx="3540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Person concentrating at a computer</a:t>
            </a:r>
            <a:endParaRPr lang="en-US" dirty="0"/>
          </a:p>
        </p:txBody>
      </p:sp>
      <p:pic>
        <p:nvPicPr>
          <p:cNvPr id="13314" name="Picture 2" descr="C:\Users\Tim\Pictures\presentation graphics\care about your craft\yell_at_comput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1" y="1230267"/>
            <a:ext cx="8458200" cy="5627733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200" y="579438"/>
            <a:ext cx="3886200" cy="1935162"/>
          </a:xfrm>
        </p:spPr>
        <p:txBody>
          <a:bodyPr>
            <a:normAutofit/>
          </a:bodyPr>
          <a:lstStyle/>
          <a:p>
            <a:r>
              <a:rPr lang="en-US" dirty="0" smtClean="0"/>
              <a:t>your users will test your code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Tim\Pictures\presentation graphics\care about your craft\robot_arm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14500"/>
            <a:ext cx="8458200" cy="5143500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72200" y="274638"/>
            <a:ext cx="2514600" cy="1143000"/>
          </a:xfrm>
        </p:spPr>
        <p:txBody>
          <a:bodyPr>
            <a:noAutofit/>
          </a:bodyPr>
          <a:lstStyle/>
          <a:p>
            <a:pPr algn="l"/>
            <a:r>
              <a:rPr lang="en-US" dirty="0" smtClean="0"/>
              <a:t>automate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Tim\Pictures\presentation graphics\care about your craft\group_hand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81000" y="0"/>
            <a:ext cx="10302805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4876800"/>
            <a:ext cx="4114800" cy="11430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collective ownership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im\Pictures\presentation graphics\mvc getting started\photo_home_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2743200"/>
            <a:ext cx="2838450" cy="3962400"/>
          </a:xfrm>
          <a:prstGeom prst="rect">
            <a:avLst/>
          </a:prstGeom>
          <a:noFill/>
        </p:spPr>
      </p:pic>
      <p:pic>
        <p:nvPicPr>
          <p:cNvPr id="3075" name="Picture 3" descr="C:\Users\Tim\Pictures\presentation graphics\mvc getting started\photo_career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28599"/>
            <a:ext cx="2514600" cy="3926487"/>
          </a:xfrm>
          <a:prstGeom prst="rect">
            <a:avLst/>
          </a:prstGeom>
          <a:noFill/>
        </p:spPr>
      </p:pic>
      <p:pic>
        <p:nvPicPr>
          <p:cNvPr id="3076" name="Picture 4" descr="C:\Users\Tim\Pictures\presentation graphics\mvc getting started\photo_home_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304800"/>
            <a:ext cx="2838450" cy="3962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Tim\Pictures\presentation graphics\care about your craft\broken_windo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03279" y="1"/>
            <a:ext cx="10280677" cy="685799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en-US" dirty="0" smtClean="0"/>
              <a:t>broken windows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Tim\Pictures\presentation graphics\care about your craft\Windows-Vista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0" y="0"/>
            <a:ext cx="3276600" cy="2697162"/>
          </a:xfrm>
        </p:spPr>
        <p:txBody>
          <a:bodyPr/>
          <a:lstStyle/>
          <a:p>
            <a:r>
              <a:rPr lang="en-US" dirty="0" smtClean="0"/>
              <a:t>refactor.</a:t>
            </a:r>
            <a:br>
              <a:rPr lang="en-US" dirty="0" smtClean="0"/>
            </a:br>
            <a:r>
              <a:rPr lang="en-US" dirty="0" smtClean="0"/>
              <a:t>refactor.</a:t>
            </a:r>
            <a:br>
              <a:rPr lang="en-US" dirty="0" smtClean="0"/>
            </a:br>
            <a:r>
              <a:rPr lang="en-US" dirty="0" smtClean="0"/>
              <a:t>refactor.</a:t>
            </a:r>
            <a:endParaRPr lang="en-US" dirty="0"/>
          </a:p>
        </p:txBody>
      </p:sp>
      <p:pic>
        <p:nvPicPr>
          <p:cNvPr id="24578" name="Picture 2" descr="C:\Users\Tim\Pictures\presentation graphics\care about your craft\road_work_sig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502282"/>
            <a:ext cx="4038600" cy="52033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05200" y="3352800"/>
            <a:ext cx="227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Picture of Rope Bridge</a:t>
            </a:r>
          </a:p>
        </p:txBody>
      </p:sp>
      <p:pic>
        <p:nvPicPr>
          <p:cNvPr id="21506" name="Picture 2" descr="C:\Users\Tim\Pictures\presentation graphics\care about your craft\bicycl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1905000"/>
            <a:ext cx="6019800" cy="4514850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143000"/>
            <a:ext cx="4343400" cy="1143000"/>
          </a:xfrm>
        </p:spPr>
        <p:txBody>
          <a:bodyPr/>
          <a:lstStyle/>
          <a:p>
            <a:r>
              <a:rPr lang="en-US" dirty="0" smtClean="0"/>
              <a:t>good enough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1800" y="3505200"/>
            <a:ext cx="165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Picture of a bug</a:t>
            </a:r>
            <a:endParaRPr lang="en-US" dirty="0"/>
          </a:p>
        </p:txBody>
      </p:sp>
      <p:pic>
        <p:nvPicPr>
          <p:cNvPr id="18434" name="Picture 2" descr="C:\Users\Tim\Pictures\presentation graphics\care about your craft\bu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57200" y="1416063"/>
            <a:ext cx="7162800" cy="5137137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15000" y="2133600"/>
            <a:ext cx="3124200" cy="1143000"/>
          </a:xfrm>
        </p:spPr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43200" y="3962400"/>
            <a:ext cx="1769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Panicking person</a:t>
            </a:r>
            <a:endParaRPr lang="en-US" dirty="0"/>
          </a:p>
        </p:txBody>
      </p:sp>
      <p:pic>
        <p:nvPicPr>
          <p:cNvPr id="19458" name="Picture 2" descr="C:\Users\Tim\Pictures\presentation graphics\care about your craft\panic_butto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855549"/>
            <a:ext cx="6019800" cy="6002451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74638"/>
            <a:ext cx="2590800" cy="1143000"/>
          </a:xfrm>
        </p:spPr>
        <p:txBody>
          <a:bodyPr/>
          <a:lstStyle/>
          <a:p>
            <a:r>
              <a:rPr lang="en-US" dirty="0" smtClean="0"/>
              <a:t>don’t…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66800"/>
            <a:ext cx="4038600" cy="1905000"/>
          </a:xfrm>
        </p:spPr>
        <p:txBody>
          <a:bodyPr/>
          <a:lstStyle/>
          <a:p>
            <a:pPr algn="l"/>
            <a:r>
              <a:rPr lang="en-US" dirty="0" smtClean="0"/>
              <a:t>fix the problem, not the blame</a:t>
            </a:r>
            <a:endParaRPr lang="en-US" dirty="0"/>
          </a:p>
        </p:txBody>
      </p:sp>
      <p:pic>
        <p:nvPicPr>
          <p:cNvPr id="25602" name="Picture 2" descr="C:\Users\Tim\Pictures\presentation graphics\care about your craft\blam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1298" y="1524000"/>
            <a:ext cx="3970702" cy="502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Tim\Pictures\presentation graphics\care about your craft\stack_of_book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28600" y="230031"/>
            <a:ext cx="3505200" cy="4083939"/>
          </a:xfrm>
          <a:prstGeom prst="rect">
            <a:avLst/>
          </a:prstGeom>
          <a:noFill/>
        </p:spPr>
      </p:pic>
      <p:pic>
        <p:nvPicPr>
          <p:cNvPr id="26627" name="Picture 3" descr="C:\Users\Tim\Pictures\presentation graphics\care about your craft\hat_diploma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3925731"/>
            <a:ext cx="4013200" cy="3009900"/>
          </a:xfrm>
          <a:prstGeom prst="rect">
            <a:avLst/>
          </a:prstGeom>
          <a:noFill/>
        </p:spPr>
      </p:pic>
      <p:sp>
        <p:nvSpPr>
          <p:cNvPr id="5" name="Curved Left Arrow 4"/>
          <p:cNvSpPr/>
          <p:nvPr/>
        </p:nvSpPr>
        <p:spPr>
          <a:xfrm rot="17697615">
            <a:off x="4450456" y="684538"/>
            <a:ext cx="1143000" cy="399070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urved Left Arrow 5"/>
          <p:cNvSpPr/>
          <p:nvPr/>
        </p:nvSpPr>
        <p:spPr>
          <a:xfrm rot="7066446">
            <a:off x="2533331" y="3735434"/>
            <a:ext cx="1143000" cy="388203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0" y="0"/>
            <a:ext cx="5943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continuous improvement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0" y="3657600"/>
            <a:ext cx="175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 of toolbox</a:t>
            </a:r>
            <a:endParaRPr lang="en-US" dirty="0"/>
          </a:p>
        </p:txBody>
      </p:sp>
      <p:pic>
        <p:nvPicPr>
          <p:cNvPr id="22530" name="Picture 2" descr="C:\Users\Tim\Pictures\presentation graphics\care about your craft\toolbox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852868"/>
            <a:ext cx="6248400" cy="5947711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34000" y="274638"/>
            <a:ext cx="3810000" cy="1782762"/>
          </a:xfrm>
        </p:spPr>
        <p:txBody>
          <a:bodyPr/>
          <a:lstStyle/>
          <a:p>
            <a:pPr algn="l"/>
            <a:r>
              <a:rPr lang="en-US" dirty="0" smtClean="0"/>
              <a:t>keep your toolbox full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Tim\Pictures\presentation graphics\care about your craft\glass_half_ful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6900" y="0"/>
            <a:ext cx="6007100" cy="5989788"/>
          </a:xfrm>
          <a:prstGeom prst="rect">
            <a:avLst/>
          </a:prstGeom>
          <a:noFill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3810000"/>
            <a:ext cx="2057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attitude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im\Pictures\presentation graphics\mvc getting started\nash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43000" y="0"/>
            <a:ext cx="1118152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Tim\Pictures\presentation graphics\care about your craft\helping_so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934631" y="1"/>
            <a:ext cx="10307231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5400" y="457200"/>
            <a:ext cx="3048000" cy="1143000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be a mentor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culture</a:t>
            </a:r>
            <a:endParaRPr lang="en-US" dirty="0"/>
          </a:p>
        </p:txBody>
      </p:sp>
      <p:pic>
        <p:nvPicPr>
          <p:cNvPr id="28674" name="Picture 2" descr="C:\Users\Tim\Pictures\presentation graphics\care about your craft\thumbs_u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7274" y="1476375"/>
            <a:ext cx="8086726" cy="5381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Tim\Pictures\presentation graphics\care about your craft\wood_shaving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00799"/>
            <a:ext cx="9144000" cy="5957202"/>
          </a:xfrm>
          <a:prstGeom prst="rect">
            <a:avLst/>
          </a:prstGeom>
          <a:noFill/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Tim Wingfield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Email: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tim@timwingfield.com</a:t>
            </a:r>
          </a:p>
          <a:p>
            <a:pPr>
              <a:buNone/>
            </a:pPr>
            <a:r>
              <a:rPr lang="en-US" dirty="0" smtClean="0"/>
              <a:t>Blog: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blog.timwingfield.com</a:t>
            </a:r>
          </a:p>
          <a:p>
            <a:pPr>
              <a:buNone/>
            </a:pPr>
            <a:r>
              <a:rPr lang="en-US" dirty="0" smtClean="0"/>
              <a:t>Twitter: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timwingfield</a:t>
            </a:r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 smtClean="0"/>
              <a:t>Code: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code.google.com/p/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codeincubator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/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im\Pictures\presentation graphics\care about your craft\question_mar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28600"/>
            <a:ext cx="8229600" cy="64241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im\Pictures\presentation graphics\care about your craft\stare_dow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1398"/>
            <a:ext cx="5410200" cy="539395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everything is a people problem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im\Pictures\presentation graphics\care about your craft\luigi_1024x76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5000"/>
            <a:ext cx="3657600" cy="3124200"/>
          </a:xfrm>
        </p:spPr>
        <p:txBody>
          <a:bodyPr>
            <a:normAutofit/>
          </a:bodyPr>
          <a:lstStyle/>
          <a:p>
            <a:r>
              <a:rPr lang="en-US" dirty="0" smtClean="0"/>
              <a:t>you don’t know better than the users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67200" y="3657600"/>
            <a:ext cx="168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Cans with string</a:t>
            </a:r>
            <a:endParaRPr lang="en-US" dirty="0"/>
          </a:p>
        </p:txBody>
      </p:sp>
      <p:pic>
        <p:nvPicPr>
          <p:cNvPr id="4098" name="Picture 2" descr="C:\Users\Tim\Pictures\presentation graphics\care about your craft\cans_and_strin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981200"/>
            <a:ext cx="6629400" cy="3738923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communication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im\Pictures\presentation graphics\care about your craft\shove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8687" y="2438400"/>
            <a:ext cx="2678113" cy="4015196"/>
          </a:xfrm>
          <a:prstGeom prst="rect">
            <a:avLst/>
          </a:prstGeom>
          <a:noFill/>
        </p:spPr>
      </p:pic>
      <p:pic>
        <p:nvPicPr>
          <p:cNvPr id="5123" name="Picture 3" descr="C:\Users\Tim\Pictures\presentation graphics\care about your craft\backho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7209" y="228600"/>
            <a:ext cx="4569191" cy="3048000"/>
          </a:xfrm>
          <a:prstGeom prst="rect">
            <a:avLst/>
          </a:prstGeom>
          <a:noFill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4191000"/>
            <a:ext cx="4876800" cy="1477962"/>
          </a:xfrm>
        </p:spPr>
        <p:txBody>
          <a:bodyPr>
            <a:normAutofit/>
          </a:bodyPr>
          <a:lstStyle/>
          <a:p>
            <a:r>
              <a:rPr lang="en-US" dirty="0" smtClean="0"/>
              <a:t>justify tech use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Tim\Pictures\presentation graphics\care about your craft\handshak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83565"/>
            <a:ext cx="9144000" cy="6084035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by contract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2395</TotalTime>
  <Words>1730</Words>
  <Application>Microsoft Office PowerPoint</Application>
  <PresentationFormat>On-screen Show (4:3)</PresentationFormat>
  <Paragraphs>285</Paragraphs>
  <Slides>32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Care About Your Craft</vt:lpstr>
      <vt:lpstr>Slide 2</vt:lpstr>
      <vt:lpstr>Slide 3</vt:lpstr>
      <vt:lpstr>Slide 4</vt:lpstr>
      <vt:lpstr>everything is a people problem</vt:lpstr>
      <vt:lpstr>you don’t know better than the users</vt:lpstr>
      <vt:lpstr>communication</vt:lpstr>
      <vt:lpstr>justify tech use</vt:lpstr>
      <vt:lpstr>design by contract</vt:lpstr>
      <vt:lpstr>don’t program  by coincidence</vt:lpstr>
      <vt:lpstr>don’t be a plumber</vt:lpstr>
      <vt:lpstr>Slide 12</vt:lpstr>
      <vt:lpstr>Slide 13</vt:lpstr>
      <vt:lpstr>quality</vt:lpstr>
      <vt:lpstr>DRY</vt:lpstr>
      <vt:lpstr>unit testing</vt:lpstr>
      <vt:lpstr>your users will test your code</vt:lpstr>
      <vt:lpstr>automate</vt:lpstr>
      <vt:lpstr>collective ownership</vt:lpstr>
      <vt:lpstr>broken windows</vt:lpstr>
      <vt:lpstr>Slide 21</vt:lpstr>
      <vt:lpstr>refactor. refactor. refactor.</vt:lpstr>
      <vt:lpstr>good enough</vt:lpstr>
      <vt:lpstr>debugging</vt:lpstr>
      <vt:lpstr>don’t…</vt:lpstr>
      <vt:lpstr>fix the problem, not the blame</vt:lpstr>
      <vt:lpstr>continuous improvement</vt:lpstr>
      <vt:lpstr>keep your toolbox full</vt:lpstr>
      <vt:lpstr>attitude</vt:lpstr>
      <vt:lpstr>be a mentor</vt:lpstr>
      <vt:lpstr>create a culture</vt:lpstr>
      <vt:lpstr>Slide 32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 About Your Craft</dc:title>
  <dc:creator>Tim</dc:creator>
  <cp:lastModifiedBy>Tim</cp:lastModifiedBy>
  <cp:revision>30</cp:revision>
  <dcterms:created xsi:type="dcterms:W3CDTF">2006-08-16T00:00:00Z</dcterms:created>
  <dcterms:modified xsi:type="dcterms:W3CDTF">2008-07-24T02:20:51Z</dcterms:modified>
</cp:coreProperties>
</file>